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88" r:id="rId3"/>
    <p:sldId id="278" r:id="rId4"/>
    <p:sldId id="275" r:id="rId5"/>
    <p:sldId id="289" r:id="rId6"/>
    <p:sldId id="259" r:id="rId7"/>
    <p:sldId id="261" r:id="rId8"/>
    <p:sldId id="260" r:id="rId9"/>
    <p:sldId id="262" r:id="rId10"/>
    <p:sldId id="263" r:id="rId11"/>
    <p:sldId id="280" r:id="rId12"/>
    <p:sldId id="264" r:id="rId13"/>
    <p:sldId id="281" r:id="rId14"/>
    <p:sldId id="265" r:id="rId15"/>
    <p:sldId id="266" r:id="rId16"/>
    <p:sldId id="268" r:id="rId17"/>
    <p:sldId id="269" r:id="rId18"/>
    <p:sldId id="284" r:id="rId19"/>
    <p:sldId id="285" r:id="rId20"/>
    <p:sldId id="286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Ed Stokes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82773CCB-AF4E-4310-B44E-9A0B03CA2C3E}">
  <a:tblStyle styleId="{82773CCB-AF4E-4310-B44E-9A0B03CA2C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84" autoAdjust="0"/>
  </p:normalViewPr>
  <p:slideViewPr>
    <p:cSldViewPr snapToGrid="0">
      <p:cViewPr varScale="1">
        <p:scale>
          <a:sx n="83" d="100"/>
          <a:sy n="83" d="100"/>
        </p:scale>
        <p:origin x="6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image1.gif>
</file>

<file path=ppt/media/image10.png>
</file>

<file path=ppt/media/image11.png>
</file>

<file path=ppt/media/image12.gif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7018571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6943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sz="1100" dirty="0"/>
          </a:p>
        </p:txBody>
      </p:sp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20744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sz="900" dirty="0"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45984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900" dirty="0"/>
              <a:t>.6a -&gt; </a:t>
            </a:r>
            <a:r>
              <a:rPr lang="en-US" sz="900" dirty="0" err="1"/>
              <a:t>unflanged</a:t>
            </a:r>
            <a:endParaRPr lang="en-US" sz="900" dirty="0"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65814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sz="900" dirty="0"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6605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37485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900" dirty="0"/>
              <a:t>http://www.acoustic-glossary.co.uk/sound-pressure.htm</a:t>
            </a:r>
            <a:endParaRPr sz="900" dirty="0"/>
          </a:p>
        </p:txBody>
      </p:sp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30129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7423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190" name="Shape 1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81347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5288240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Shape 2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28627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43037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367307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1728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9084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7764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10795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1287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171450" lvl="0" indent="0" rtl="0">
              <a:spcBef>
                <a:spcPts val="0"/>
              </a:spcBef>
              <a:buSzPct val="100000"/>
              <a:buNone/>
            </a:pPr>
            <a:endParaRPr lang="en-US" sz="900" dirty="0">
              <a:solidFill>
                <a:schemeClr val="dk1"/>
              </a:solidFill>
            </a:endParaRPr>
          </a:p>
        </p:txBody>
      </p:sp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67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1000"/>
              </a:spcBef>
              <a:buNone/>
            </a:pPr>
            <a:endParaRPr sz="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6789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US" sz="1100" dirty="0"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8122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623C7C70-3734-4E49-9F36-74549FB474F4}" type="datetime1">
              <a:rPr lang="en-US" smtClean="0"/>
              <a:t>10/26/2017</a:t>
            </a:fld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6448D3FC-0074-49FE-9733-57E221C7CB46}" type="datetime1">
              <a:rPr lang="en-US" smtClean="0"/>
              <a:t>10/26/2017</a:t>
            </a:fld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FC880451-E576-4B6C-A42A-F50E47FA2BBC}" type="datetime1">
              <a:rPr lang="en-US" smtClean="0"/>
              <a:t>10/26/2017</a:t>
            </a:fld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3EF627B9-075F-49AB-A8FA-05996A1F4C47}" type="datetime1">
              <a:rPr lang="en-US" smtClean="0"/>
              <a:t>10/26/2017</a:t>
            </a:fld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EE95511B-4D7A-4DFD-BC3B-6CF4ABE413B4}" type="datetime1">
              <a:rPr lang="en-US" smtClean="0"/>
              <a:t>10/26/2017</a:t>
            </a:fld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545DB89A-8E0D-452C-98FF-CB930F8C2400}" type="datetime1">
              <a:rPr lang="en-US" smtClean="0"/>
              <a:t>10/26/2017</a:t>
            </a:fld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26734C3-2DCF-4515-BE2D-4573DBA01CC2}" type="datetime1">
              <a:rPr lang="en-US" smtClean="0"/>
              <a:t>10/26/2017</a:t>
            </a:fld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50719A27-954D-46E5-9055-47083E9BFBBB}" type="datetime1">
              <a:rPr lang="en-US" smtClean="0"/>
              <a:t>10/26/2017</a:t>
            </a:fld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337C9C83-F7B4-4969-9A59-E626C53A8BA1}" type="datetime1">
              <a:rPr lang="en-US" smtClean="0"/>
              <a:t>10/26/2017</a:t>
            </a:fld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B5647C67-73FD-42DB-BD50-1FC388AE13C3}" type="datetime1">
              <a:rPr lang="en-US" smtClean="0"/>
              <a:t>10/26/2017</a:t>
            </a:fld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A7334772-9D02-4E1D-858F-E7BB2FCE7817}" type="datetime1">
              <a:rPr lang="en-US" smtClean="0"/>
              <a:t>10/26/2017</a:t>
            </a:fld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CF00A677-F169-4CF7-A37B-F7C1C97B1222}" type="datetime1">
              <a:rPr lang="en-US" smtClean="0"/>
              <a:t>10/26/2017</a:t>
            </a:fld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wav"/><Relationship Id="rId7" Type="http://schemas.openxmlformats.org/officeDocument/2006/relationships/image" Target="../media/image7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b" anchorCtr="0">
            <a:noAutofit/>
          </a:bodyPr>
          <a:lstStyle/>
          <a:p>
            <a:pPr marL="0" marR="0" lvl="0" indent="0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Applications of Acoustic Metamaterials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Ed Stokes, ECE Professor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Ryan Hill, ECE Graduate Student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Matias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Mendieta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ECE Undergraduate Student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177" y="5699026"/>
            <a:ext cx="2514320" cy="10816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39856"/>
            <a:ext cx="5877438" cy="6181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63730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Fan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oise- 1</a:t>
            </a:r>
            <a:r>
              <a:rPr lang="en-US" sz="4400" b="1" i="0" u="none" strike="noStrike" cap="none" baseline="30000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st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 Harmonic Peaks Graph </a:t>
            </a:r>
          </a:p>
        </p:txBody>
      </p:sp>
      <p:pic>
        <p:nvPicPr>
          <p:cNvPr id="144" name="Shape 144"/>
          <p:cNvPicPr preferRelativeResize="0"/>
          <p:nvPr/>
        </p:nvPicPr>
        <p:blipFill rotWithShape="1">
          <a:blip r:embed="rId3">
            <a:alphaModFix/>
          </a:blip>
          <a:srcRect l="3947"/>
          <a:stretch/>
        </p:blipFill>
        <p:spPr>
          <a:xfrm>
            <a:off x="2416464" y="1062182"/>
            <a:ext cx="6964218" cy="529416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01F38C-578B-4788-B0AC-DA607E33D03B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50FB01F-53A1-4DAC-B915-5C9602BCCEDB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255BDE-FC9F-4C14-B01A-72E504FB96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60277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Helmholtz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esonator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0" y="739302"/>
            <a:ext cx="12192000" cy="611869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What is a Helmholtz Resonator?</a:t>
            </a:r>
          </a:p>
          <a:p>
            <a:pPr lvl="1" indent="-228600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 cavity containing a fluid (usually air) with a hole in the cavity, where a neck is attached. </a:t>
            </a:r>
          </a:p>
          <a:p>
            <a:pPr lvl="2" indent="-228600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 neck allows flowing fluid to enter the cavity.</a:t>
            </a:r>
          </a:p>
          <a:p>
            <a:pPr marL="914400" lvl="2" indent="0">
              <a:spcBef>
                <a:spcPts val="0"/>
              </a:spcBef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 indent="-228600">
              <a:spcBef>
                <a:spcPts val="0"/>
              </a:spcBef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indent="-228600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This is the phenomena that occurs when blowing over a glass bottle is a result of the bottle being a Helmholtz Resonator.</a:t>
            </a: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  <a:p>
            <a:pPr marL="457200" lvl="1" indent="0">
              <a:spcBef>
                <a:spcPts val="0"/>
              </a:spcBef>
              <a:buNone/>
            </a:pPr>
            <a:endParaRPr lang="en-US" dirty="0"/>
          </a:p>
          <a:p>
            <a:pPr lvl="1" indent="-228600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This can be roughly modeled as a simple mass spring system or an RLC circuit.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3A75EA-9342-46A3-8E63-D438B1065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5433" y="2551355"/>
            <a:ext cx="6245167" cy="1620883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30AE07-5BE3-4079-9BCF-A3C9B964D072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322EA04-41EE-434C-8387-3E43C425F752}" type="datetime1">
              <a:rPr lang="en-US" smtClean="0"/>
              <a:t>10/26/2017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CA3DD-CCCC-48E4-861C-C5B1FEEC44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6128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56386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Helmholtz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esonator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Design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0" name="Shape 150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0" y="700391"/>
                <a:ext cx="12192000" cy="615760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45700" rIns="91425" bIns="45700" anchor="t" anchorCtr="0">
                <a:noAutofit/>
              </a:bodyPr>
              <a:lstStyle/>
              <a:p>
                <a:pPr marL="228600" marR="0" lvl="0" indent="-228600" algn="l" rtl="0">
                  <a:lnSpc>
                    <a:spcPct val="90000"/>
                  </a:lnSpc>
                  <a:spcBef>
                    <a:spcPts val="0"/>
                  </a:spcBef>
                  <a:buClr>
                    <a:schemeClr val="dk1"/>
                  </a:buClr>
                  <a:buSzPct val="100000"/>
                  <a:buFont typeface="Arial"/>
                  <a:buChar char="•"/>
                </a:pPr>
                <a:endParaRPr lang="en-US" sz="20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28600" marR="0" lvl="0" indent="-228600" algn="l" rtl="0">
                  <a:lnSpc>
                    <a:spcPct val="90000"/>
                  </a:lnSpc>
                  <a:spcBef>
                    <a:spcPts val="0"/>
                  </a:spcBef>
                  <a:buClr>
                    <a:schemeClr val="dk1"/>
                  </a:buClr>
                  <a:buSzPct val="100000"/>
                  <a:buFont typeface="Arial"/>
                  <a:buChar char="•"/>
                </a:pPr>
                <a:r>
                  <a:rPr lang="en-US" sz="2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What controls the Resonance of the Helmholtz Resonator?</a:t>
                </a:r>
              </a:p>
              <a:p>
                <a:pPr marR="0" lvl="1" algn="l" rtl="0">
                  <a:lnSpc>
                    <a:spcPct val="90000"/>
                  </a:lnSpc>
                  <a:spcBef>
                    <a:spcPts val="0"/>
                  </a:spcBef>
                  <a:buClr>
                    <a:schemeClr val="dk1"/>
                  </a:buClr>
                  <a:buSzPct val="116666"/>
                  <a:buFont typeface="Arial"/>
                </a:pPr>
                <a:r>
                  <a:rPr lang="en-US" dirty="0"/>
                  <a:t> </a:t>
                </a: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Mainly, the Volume of the Resonator Cavity.</a:t>
                </a:r>
              </a:p>
              <a:p>
                <a:pPr marR="0" lvl="1" algn="l" rtl="0">
                  <a:lnSpc>
                    <a:spcPct val="90000"/>
                  </a:lnSpc>
                  <a:spcBef>
                    <a:spcPts val="0"/>
                  </a:spcBef>
                  <a:buClr>
                    <a:schemeClr val="dk1"/>
                  </a:buClr>
                  <a:buSzPct val="116666"/>
                  <a:buFont typeface="Arial"/>
                </a:pPr>
                <a:endParaRPr lang="en-US" dirty="0"/>
              </a:p>
              <a:p>
                <a:pPr lvl="2">
                  <a:spcBef>
                    <a:spcPts val="0"/>
                  </a:spcBef>
                  <a:buSzPct val="116666"/>
                </a:pPr>
                <a:r>
                  <a:rPr lang="en-US" dirty="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𝑟𝑒𝑠𝑜𝑛𝑎𝑛𝑐𝑒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ad>
                      <m:radPr>
                        <m:degHide m:val="o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num>
                          <m:den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+∆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𝑙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)</m:t>
                            </m:r>
                          </m:den>
                        </m:f>
                      </m:e>
                    </m:rad>
                  </m:oMath>
                </a14:m>
                <a:endParaRPr lang="en-US" sz="2400" dirty="0"/>
              </a:p>
              <a:p>
                <a:pPr marL="1041400" lvl="2" indent="0">
                  <a:spcBef>
                    <a:spcPts val="0"/>
                  </a:spcBef>
                  <a:buSzPct val="116666"/>
                  <a:buNone/>
                </a:pPr>
                <a:endParaRPr lang="en-US" sz="2400" dirty="0"/>
              </a:p>
              <a:p>
                <a:pPr lvl="3">
                  <a:spcBef>
                    <a:spcPts val="0"/>
                  </a:spcBef>
                  <a:buSzPct val="116666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C = Speed of Sound in Medium</a:t>
                </a:r>
              </a:p>
              <a:p>
                <a:pPr lvl="3">
                  <a:spcBef>
                    <a:spcPts val="0"/>
                  </a:spcBef>
                  <a:buSzPct val="116666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V = Volume of the Resonator Cavity</a:t>
                </a:r>
              </a:p>
              <a:p>
                <a:pPr lvl="3">
                  <a:spcBef>
                    <a:spcPts val="0"/>
                  </a:spcBef>
                  <a:buSzPct val="116666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S = Cross Sectional Area of the Neck</a:t>
                </a:r>
              </a:p>
              <a:p>
                <a:pPr lvl="3">
                  <a:spcBef>
                    <a:spcPts val="0"/>
                  </a:spcBef>
                  <a:buSzPct val="116666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= Length/Height of the Neck</a:t>
                </a:r>
              </a:p>
              <a:p>
                <a:pPr lvl="3">
                  <a:spcBef>
                    <a:spcPts val="0"/>
                  </a:spcBef>
                  <a:buSzPct val="116666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= Neck Length Adjustment, based on whether the neck is flanged</a:t>
                </a:r>
              </a:p>
              <a:p>
                <a:pPr lvl="3">
                  <a:spcBef>
                    <a:spcPts val="0"/>
                  </a:spcBef>
                  <a:buSzPct val="116666"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𝐸𝑓𝑓𝑒𝑐𝑡𝑖𝑣𝑒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𝐿𝑒𝑛𝑔𝑡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 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  </a:t>
                </a:r>
              </a:p>
              <a:p>
                <a:pPr marL="1485900" lvl="3" indent="0">
                  <a:spcBef>
                    <a:spcPts val="0"/>
                  </a:spcBef>
                  <a:buSzPct val="116666"/>
                  <a:buNone/>
                </a:pPr>
                <a:endParaRPr lang="en-US" sz="2200" dirty="0"/>
              </a:p>
              <a:p>
                <a:pPr marL="1485900" lvl="3" indent="0">
                  <a:spcBef>
                    <a:spcPts val="0"/>
                  </a:spcBef>
                  <a:buSzPct val="116666"/>
                  <a:buNone/>
                </a:pPr>
                <a:endParaRPr lang="ar-AE" dirty="0"/>
              </a:p>
              <a:p>
                <a:pPr marR="0" lvl="0" algn="l" rtl="0">
                  <a:lnSpc>
                    <a:spcPct val="90000"/>
                  </a:lnSpc>
                  <a:spcBef>
                    <a:spcPts val="0"/>
                  </a:spcBef>
                  <a:buClr>
                    <a:schemeClr val="dk1"/>
                  </a:buClr>
                  <a:buSzPct val="100000"/>
                  <a:buFont typeface="Arial"/>
                  <a:buChar char="•"/>
                </a:pPr>
                <a:r>
                  <a:rPr lang="ar-AE" dirty="0"/>
                  <a:t> </a:t>
                </a:r>
                <a:r>
                  <a:rPr lang="en-US" sz="2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How does the shape of the cavity affect the Resonator Frequency?</a:t>
                </a:r>
              </a:p>
              <a:p>
                <a:pPr lvl="1">
                  <a:spcBef>
                    <a:spcPts val="0"/>
                  </a:spcBef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It doesn’t, the Resonator Frequency will be the same!</a:t>
                </a:r>
              </a:p>
              <a:p>
                <a:pPr lvl="2">
                  <a:spcBef>
                    <a:spcPts val="0"/>
                  </a:spcBef>
                </a:pPr>
                <a:r>
                  <a:rPr lang="en-US" sz="1800" dirty="0">
                    <a:latin typeface="Arial" panose="020B0604020202020204" pitchFamily="34" charset="0"/>
                    <a:cs typeface="Arial" panose="020B0604020202020204" pitchFamily="34" charset="0"/>
                  </a:rPr>
                  <a:t> When the volume of the resonator’s cavity is constant between different shaped resonators and the neck dimensions remain constant.</a:t>
                </a:r>
              </a:p>
              <a:p>
                <a:pPr marL="1041400" lvl="2" indent="0">
                  <a:spcBef>
                    <a:spcPts val="0"/>
                  </a:spcBef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150" name="Shape 15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0" y="700391"/>
                <a:ext cx="12192000" cy="6157608"/>
              </a:xfrm>
              <a:prstGeom prst="rect">
                <a:avLst/>
              </a:prstGeom>
              <a:blipFill>
                <a:blip r:embed="rId3"/>
                <a:stretch>
                  <a:fillRect l="-450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912E2E-7F39-4CCC-9395-C27777FF83A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25F33F0-1474-4DD8-94C7-3863EA43C33A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69B01B5-5735-4BDD-984C-F98323B8BE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714F750-8CF3-44AB-AB55-A0ED2C3000FF}"/>
              </a:ext>
            </a:extLst>
          </p:cNvPr>
          <p:cNvSpPr/>
          <p:nvPr/>
        </p:nvSpPr>
        <p:spPr>
          <a:xfrm>
            <a:off x="3673764" y="2290619"/>
            <a:ext cx="187036" cy="29556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56386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Helmholtz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esonator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Design</a:t>
            </a:r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0" y="700391"/>
            <a:ext cx="12192000" cy="6157608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b="1" dirty="0"/>
              <a:t>Approach: </a:t>
            </a:r>
          </a:p>
          <a:p>
            <a:pPr lvl="1">
              <a:spcBef>
                <a:spcPts val="0"/>
              </a:spcBef>
            </a:pPr>
            <a:r>
              <a:rPr lang="en-US" sz="2400" dirty="0"/>
              <a:t> Pick a lower voltage peak and large resonator (relative to future planned size) to test the simulation capability of Comsol.</a:t>
            </a:r>
          </a:p>
          <a:p>
            <a:pPr marL="609600" lvl="1" indent="0">
              <a:spcBef>
                <a:spcPts val="0"/>
              </a:spcBef>
              <a:buNone/>
            </a:pPr>
            <a:endParaRPr lang="en-US" dirty="0"/>
          </a:p>
          <a:p>
            <a:pPr lvl="1">
              <a:spcBef>
                <a:spcPts val="0"/>
              </a:spcBef>
            </a:pPr>
            <a:r>
              <a:rPr lang="en-US" dirty="0"/>
              <a:t> Focus on choosing practical shape and volume for the cavity for design.</a:t>
            </a:r>
          </a:p>
          <a:p>
            <a:pPr marL="609600" lvl="1" indent="0">
              <a:spcBef>
                <a:spcPts val="0"/>
              </a:spcBef>
              <a:buNone/>
            </a:pPr>
            <a:endParaRPr lang="en-US" dirty="0"/>
          </a:p>
          <a:p>
            <a:pPr lvl="1">
              <a:spcBef>
                <a:spcPts val="0"/>
              </a:spcBef>
            </a:pPr>
            <a:r>
              <a:rPr lang="en-US" dirty="0"/>
              <a:t> Eventually, use Spec. voltage with smaller 3D printed resonators</a:t>
            </a:r>
            <a:endParaRPr lang="en-US" i="1" dirty="0"/>
          </a:p>
          <a:p>
            <a:pPr marL="1041400" lvl="2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30B784-CD70-46CD-A9C9-E64D5EB7270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28676A2-9C51-42DE-B44F-51FBE18B702F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AE1EE4-50EA-461E-90B5-EDF002B1C6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9203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729574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Helmholtz </a:t>
            </a:r>
            <a:r>
              <a:rPr lang="en-US" b="1" dirty="0"/>
              <a:t>R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esonator with </a:t>
            </a:r>
            <a:r>
              <a:rPr lang="en-US" b="1" dirty="0"/>
              <a:t>N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</a:t>
            </a:r>
            <a:r>
              <a:rPr lang="en-US" b="1" dirty="0"/>
              <a:t>F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0" y="729574"/>
            <a:ext cx="12192000" cy="612842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What physical object is my Helmholtz Resonator model based on?</a:t>
            </a:r>
          </a:p>
          <a:p>
            <a:pPr marR="0" lvl="1" algn="l" rtl="0">
              <a:lnSpc>
                <a:spcPct val="90000"/>
              </a:lnSpc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 Chemical Flask</a:t>
            </a:r>
          </a:p>
          <a:p>
            <a:pPr marL="609600" marR="0" lvl="1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1" algn="l" rtl="0">
              <a:lnSpc>
                <a:spcPct val="90000"/>
              </a:lnSpc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Dimensions of the Flask:</a:t>
            </a:r>
          </a:p>
          <a:p>
            <a:pPr lvl="2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Total Volume = 50 mL</a:t>
            </a:r>
          </a:p>
          <a:p>
            <a:pPr lvl="2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Length of Neck ~= 10 cm</a:t>
            </a:r>
          </a:p>
          <a:p>
            <a:pPr lvl="2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Diameter of Neck ~= .7 cm</a:t>
            </a:r>
          </a:p>
          <a:p>
            <a:pPr lvl="2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Resonator Volume ~= 46.51 mL</a:t>
            </a:r>
          </a:p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06400" rtl="0">
              <a:spcBef>
                <a:spcPts val="0"/>
              </a:spcBef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What is the target Frequency?</a:t>
            </a:r>
          </a:p>
          <a:p>
            <a:pPr marL="914400" lvl="1" indent="-381000" rtl="0">
              <a:spcBef>
                <a:spcPts val="0"/>
              </a:spcBef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Half Voltage Spec. (6V) Resonance Frequency 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~= 421 Hz</a:t>
            </a:r>
          </a:p>
          <a:p>
            <a:pPr marL="914400" lvl="1" indent="-381000" rtl="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381000" rtl="0">
              <a:spcBef>
                <a:spcPts val="0"/>
              </a:spcBef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Calculated Required Volume for Flask: </a:t>
            </a:r>
          </a:p>
          <a:p>
            <a:pPr marL="1371600" lvl="2" indent="-381000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13.9 % of 14.51 mL = 6.41 mL</a:t>
            </a:r>
          </a:p>
          <a:p>
            <a:pPr marL="1371600" lvl="2" indent="-355600" rtl="0">
              <a:spcBef>
                <a:spcPts val="0"/>
              </a:spcBef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381000" rtl="0">
              <a:spcBef>
                <a:spcPts val="0"/>
              </a:spcBef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Flask Volume can be changed by adding water</a:t>
            </a:r>
          </a:p>
          <a:p>
            <a:pPr marL="1371600" lvl="0" indent="0" rtl="0"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17000" y="1525671"/>
            <a:ext cx="1721795" cy="425098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1A78D0-B893-46A6-8AD1-616C2950617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856F03A8-CC06-47C6-B237-5A1CE11BCE26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E33B10-7A4C-46BD-9A9E-3BAFC8B797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540327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Helmholtz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esonator 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o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low</a:t>
            </a:r>
          </a:p>
        </p:txBody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0" y="624600"/>
            <a:ext cx="12192000" cy="6233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0"/>
              </a:spcBef>
            </a:pPr>
            <a:r>
              <a:rPr lang="en-US" b="1" dirty="0"/>
              <a:t>Comsol Resonance Frequency Results</a:t>
            </a:r>
          </a:p>
          <a:p>
            <a:pPr marL="914400" lvl="1" indent="-406400">
              <a:spcBef>
                <a:spcPts val="0"/>
              </a:spcBef>
            </a:pPr>
            <a:r>
              <a:rPr lang="en-US" dirty="0"/>
              <a:t>Theoretical (Design) Resonance Frequency = </a:t>
            </a:r>
            <a:r>
              <a:rPr lang="en-US" dirty="0">
                <a:solidFill>
                  <a:schemeClr val="tx1"/>
                </a:solidFill>
              </a:rPr>
              <a:t>421 Hz</a:t>
            </a:r>
          </a:p>
          <a:p>
            <a:pPr marL="914400" lvl="1" indent="-406400">
              <a:spcBef>
                <a:spcPts val="0"/>
              </a:spcBef>
            </a:pPr>
            <a:endParaRPr lang="en-US" dirty="0"/>
          </a:p>
          <a:p>
            <a:pPr marL="914400" lvl="1" indent="-406400">
              <a:spcBef>
                <a:spcPts val="0"/>
              </a:spcBef>
            </a:pPr>
            <a:r>
              <a:rPr lang="en-US" dirty="0"/>
              <a:t>Simulated Resonance Frequency ~= 400 Hz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9553" y="2011680"/>
            <a:ext cx="8438606" cy="484632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0EF441-2FE4-4117-BB3E-F3212481FFB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53ACB04-B7D1-41E4-B159-F6686D89C34B}" type="datetime1">
              <a:rPr lang="en-US" smtClean="0"/>
              <a:t>10/26/2017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761976-3CDE-48B7-9C4C-513158E74A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-6850" y="0"/>
            <a:ext cx="12198850" cy="661481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b="1" dirty="0"/>
              <a:t>S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ingle Helmholtz </a:t>
            </a:r>
            <a:r>
              <a:rPr lang="en-US" b="1" dirty="0"/>
              <a:t>R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esonator with </a:t>
            </a:r>
            <a:r>
              <a:rPr lang="en-US" b="1" dirty="0"/>
              <a:t>F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-6850" y="1912071"/>
            <a:ext cx="10683750" cy="463434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2286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Physical Testing Approach</a:t>
            </a:r>
          </a:p>
          <a:p>
            <a: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Part 1</a:t>
            </a:r>
          </a:p>
          <a:p>
            <a:pPr lvl="2">
              <a:spcBef>
                <a:spcPts val="100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Establish a reference, by measuring the sound at the end the channel (pipe) with the fan attached to opposite side. (Note: the resonator is not attached and the hole is sealed.</a:t>
            </a:r>
          </a:p>
          <a:p>
            <a:pPr lvl="1">
              <a:spcBef>
                <a:spcPts val="1000"/>
              </a:spcBef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Part 2</a:t>
            </a:r>
          </a:p>
          <a:p>
            <a:pPr lvl="2">
              <a:spcBef>
                <a:spcPts val="100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Carefully attach the resonator to the pipe without moving the pipe’s location in the “quiet box”.</a:t>
            </a:r>
          </a:p>
          <a:p>
            <a:pPr lvl="1">
              <a:spcBef>
                <a:spcPts val="1000"/>
              </a:spcBef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Part 3</a:t>
            </a:r>
          </a:p>
          <a:p>
            <a:pPr lvl="2">
              <a:spcBef>
                <a:spcPts val="100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Subtract the reference data from the resonator data and then, analyze the results. Compare it to the simulated results from Comsol.</a:t>
            </a:r>
            <a:endParaRPr sz="1800" i="0" u="none" strike="noStrike" cap="none" dirty="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6" name="Shape 186"/>
          <p:cNvPicPr preferRelativeResize="0"/>
          <p:nvPr/>
        </p:nvPicPr>
        <p:blipFill rotWithShape="1">
          <a:blip r:embed="rId3">
            <a:alphaModFix/>
          </a:blip>
          <a:srcRect t="17941" b="18050"/>
          <a:stretch/>
        </p:blipFill>
        <p:spPr>
          <a:xfrm>
            <a:off x="4499265" y="878994"/>
            <a:ext cx="5133108" cy="1895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 rotWithShape="1">
          <a:blip r:embed="rId4">
            <a:alphaModFix/>
          </a:blip>
          <a:srcRect l="22627" t="14798" r="34646" b="11171"/>
          <a:stretch/>
        </p:blipFill>
        <p:spPr>
          <a:xfrm>
            <a:off x="10683750" y="3373425"/>
            <a:ext cx="1508250" cy="34845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2E43C-7611-45AA-91D9-8380A296EDE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C0791B7-D63D-4512-9EFF-8DCA2EBDD5FF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E506C2-2DAA-4E2D-9A7B-F0614F7AD2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593049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0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Comsol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40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ingle Helmholtz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40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esonator with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sz="40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low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3" name="Shape 193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-1" y="593049"/>
                <a:ext cx="12192001" cy="61284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5" tIns="45700" rIns="91425" bIns="45700" anchor="t" anchorCtr="0">
                <a:noAutofit/>
              </a:bodyPr>
              <a:lstStyle/>
              <a:p>
                <a:pPr marL="457200" marR="0" lvl="0" indent="-406400" rtl="0">
                  <a:lnSpc>
                    <a:spcPct val="90000"/>
                  </a:lnSpc>
                  <a:spcBef>
                    <a:spcPts val="1000"/>
                  </a:spcBef>
                  <a:spcAft>
                    <a:spcPts val="0"/>
                  </a:spcAft>
                </a:pPr>
                <a:r>
                  <a:rPr lang="en-US" sz="2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Comsol Model</a:t>
                </a:r>
              </a:p>
              <a:p>
                <a:pPr marL="914400" lvl="1" indent="-406400">
                  <a:spcBef>
                    <a:spcPts val="1000"/>
                  </a:spcBef>
                </a:pP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Physical Model Parameters</a:t>
                </a:r>
              </a:p>
              <a:p>
                <a:pPr marL="1371600" lvl="2" indent="-406400">
                  <a:spcBef>
                    <a:spcPts val="1000"/>
                  </a:spcBef>
                </a:pP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Channel (pipe): 2 </a:t>
                </a:r>
                <a:r>
                  <a:rPr lang="en-US" sz="18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ft</a:t>
                </a: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(length) by 3.5 (diameter)</a:t>
                </a:r>
              </a:p>
              <a:p>
                <a:pPr marL="1371600" lvl="2" indent="-406400">
                  <a:spcBef>
                    <a:spcPts val="1000"/>
                  </a:spcBef>
                </a:pP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Resonator at the midsection of the pipe</a:t>
                </a:r>
              </a:p>
              <a:p>
                <a:pPr marL="1371600" lvl="2" indent="-406400">
                  <a:spcBef>
                    <a:spcPts val="1000"/>
                  </a:spcBef>
                </a:pP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Bulk Modulus: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∞</m:t>
                    </m:r>
                  </m:oMath>
                </a14:m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(incompressible)</a:t>
                </a:r>
              </a:p>
              <a:p>
                <a:pPr marL="1371600" lvl="2" indent="-406400">
                  <a:spcBef>
                    <a:spcPts val="1000"/>
                  </a:spcBef>
                </a:pP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Mass Flow Rate: 3.97 m/s</a:t>
                </a:r>
              </a:p>
              <a:p>
                <a:pPr marL="1371600" lvl="2" indent="-406400">
                  <a:spcBef>
                    <a:spcPts val="1000"/>
                  </a:spcBef>
                </a:pP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Mach Number (Ma): .0115</a:t>
                </a:r>
              </a:p>
              <a:p>
                <a:pPr marL="1371600" lvl="2" indent="-406400">
                  <a:spcBef>
                    <a:spcPts val="1000"/>
                  </a:spcBef>
                </a:pPr>
                <a:r>
                  <a:rPr lang="en-US" sz="1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Compressible Flow (Ma &lt; .3)</a:t>
                </a:r>
              </a:p>
            </p:txBody>
          </p:sp>
        </mc:Choice>
        <mc:Fallback xmlns="">
          <p:sp>
            <p:nvSpPr>
              <p:cNvPr id="193" name="Shape 19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-1" y="593049"/>
                <a:ext cx="12192001" cy="6128426"/>
              </a:xfrm>
              <a:prstGeom prst="rect">
                <a:avLst/>
              </a:prstGeom>
              <a:blipFill>
                <a:blip r:embed="rId3"/>
                <a:stretch>
                  <a:fillRect l="-50" t="-89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95" name="Shape 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8278" y="2372156"/>
            <a:ext cx="6804644" cy="380004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3DF20B-7D58-475B-8206-21B0D78AE37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55B77D8-ECD5-4959-95BB-99623D461073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D74BB12-3002-48B4-A770-0A3D32CA7F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49876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Review of Peng and Zhang Model</a:t>
            </a:r>
          </a:p>
        </p:txBody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0" y="637296"/>
            <a:ext cx="12192000" cy="6050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Coupled Helmholtz Resonator</a:t>
            </a:r>
          </a:p>
          <a:p>
            <a: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Two Helmholtz Resonators placed across from each.</a:t>
            </a:r>
          </a:p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Hybrid Resonance Frequency = f0 = (f2 - f1)/2</a:t>
            </a:r>
          </a:p>
          <a:p>
            <a: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sz="2000" dirty="0"/>
          </a:p>
          <a:p>
            <a:pPr marL="685800" marR="0" lvl="1" indent="-76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2000" dirty="0"/>
              <a:t>For example: </a:t>
            </a:r>
          </a:p>
          <a:p>
            <a: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Assume, Cavity shape is a cylinder</a:t>
            </a:r>
          </a:p>
          <a:p>
            <a:pPr marL="1041400" marR="0" lvl="2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</a:p>
          <a:p>
            <a: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 f1 = 30,000 Hz, f2 = 31,600 Hz, f0 = 800 Hz </a:t>
            </a:r>
          </a:p>
          <a:p>
            <a: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Neck Radius = .5 cm, Neck Length = .4 cm, radius cylinder =  Neck Length / 2 = .2 cm (Same for All)</a:t>
            </a:r>
          </a:p>
          <a:p>
            <a: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h1 = .5 cm, h2 = .46 cm</a:t>
            </a:r>
          </a:p>
          <a:p>
            <a: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The height of a single resonator for a resonance frequency of 800 Hz = 7.27 m  </a:t>
            </a:r>
          </a:p>
          <a:p>
            <a: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dirty="0"/>
          </a:p>
          <a:p>
            <a: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Conclusion: We can use the Coupled Helmholtz Resonator method to decrease the size of the resonator.</a:t>
            </a:r>
          </a:p>
          <a:p>
            <a: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/>
              <a:t>Yang and Sheng, "Sound Absorption </a:t>
            </a:r>
            <a:r>
              <a:rPr lang="en-US" sz="2000" dirty="0" err="1"/>
              <a:t>Structures:From</a:t>
            </a:r>
            <a:r>
              <a:rPr lang="en-US" sz="2000" dirty="0"/>
              <a:t> Porous Media to Acoustic Metamaterials", </a:t>
            </a:r>
            <a:r>
              <a:rPr lang="en-US" sz="2000" dirty="0" err="1"/>
              <a:t>Annu</a:t>
            </a:r>
            <a:r>
              <a:rPr lang="en-US" sz="2000" dirty="0"/>
              <a:t>. Rev. Mater. Res. 2017. 47:83–114.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41" name="Shape 2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51817" y="724273"/>
            <a:ext cx="2705975" cy="206049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97DF90-27A3-4E06-B27A-D1E070617FA0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E432CEF9-A404-492F-A093-3EC253422BC2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BEF8D5-402F-424B-9E73-2FD6565105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en-US"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8107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51507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are we going to do next?</a:t>
            </a:r>
          </a:p>
        </p:txBody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0" y="651600"/>
            <a:ext cx="7167418" cy="620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Single Helmholtz Resonator with Flow</a:t>
            </a:r>
          </a:p>
          <a:p>
            <a:pPr marL="914400" marR="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Verify the current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comsol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model.</a:t>
            </a:r>
          </a:p>
          <a:p>
            <a:pPr marL="914400" marR="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Adjust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comsol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model for 12 V peak and compare to a new physical model.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Explore Two or more Helmholtz Resonator Setups (with Flow)</a:t>
            </a:r>
          </a:p>
          <a:p>
            <a:pPr marL="914400" marR="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Investigate the effect of multiple Helmholtz Resonators.</a:t>
            </a:r>
          </a:p>
          <a:p>
            <a:pPr marL="914400" marR="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Apply Peng and Zang’s Coupled Helmholtz Resonator approach.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Customizable Multiple Resonator Cubes</a:t>
            </a:r>
          </a:p>
          <a:p>
            <a: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Thanks to Richard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DeSalvo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, Erin Sharma, and others at Harris for their advice and assistance</a:t>
            </a:r>
          </a:p>
          <a:p>
            <a:pPr marL="457200" marR="0" lvl="0" indent="-406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B24F1C-0EE1-489B-9A0C-EC4726A059D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FF215382-8924-469C-AC29-AD0245D17C71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1045C4-55EF-4921-AD6D-FD850E5885C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6A6880D-E940-44A8-8365-4756733066A8}"/>
              </a:ext>
            </a:extLst>
          </p:cNvPr>
          <p:cNvGrpSpPr/>
          <p:nvPr/>
        </p:nvGrpSpPr>
        <p:grpSpPr>
          <a:xfrm>
            <a:off x="7983094" y="3973643"/>
            <a:ext cx="2762236" cy="2565269"/>
            <a:chOff x="1838946" y="3754800"/>
            <a:chExt cx="3158836" cy="282088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D8FE042-5AFF-4A1F-9EA8-6C93B65DAF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GlowEdges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838946" y="3754800"/>
              <a:ext cx="3158836" cy="2820889"/>
            </a:xfrm>
            <a:prstGeom prst="rect">
              <a:avLst/>
            </a:prstGeom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98420305-0F55-454A-9AC6-5FAFF1922184}"/>
                </a:ext>
              </a:extLst>
            </p:cNvPr>
            <p:cNvSpPr/>
            <p:nvPr/>
          </p:nvSpPr>
          <p:spPr>
            <a:xfrm>
              <a:off x="3889689" y="4260715"/>
              <a:ext cx="458575" cy="437745"/>
            </a:xfrm>
            <a:prstGeom prst="ellipse">
              <a:avLst/>
            </a:prstGeom>
            <a:solidFill>
              <a:schemeClr val="l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E5F09D4-861B-4DA9-908B-AAFE4CFE69F3}"/>
                </a:ext>
              </a:extLst>
            </p:cNvPr>
            <p:cNvSpPr/>
            <p:nvPr/>
          </p:nvSpPr>
          <p:spPr>
            <a:xfrm>
              <a:off x="2579737" y="4270442"/>
              <a:ext cx="458575" cy="437745"/>
            </a:xfrm>
            <a:prstGeom prst="ellipse">
              <a:avLst/>
            </a:prstGeom>
            <a:solidFill>
              <a:schemeClr val="l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700A8D5-1377-49AC-9520-93B0E8A19123}"/>
                </a:ext>
              </a:extLst>
            </p:cNvPr>
            <p:cNvSpPr/>
            <p:nvPr/>
          </p:nvSpPr>
          <p:spPr>
            <a:xfrm>
              <a:off x="3876719" y="5444247"/>
              <a:ext cx="458575" cy="437745"/>
            </a:xfrm>
            <a:prstGeom prst="ellipse">
              <a:avLst/>
            </a:prstGeom>
            <a:solidFill>
              <a:schemeClr val="l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B71A312-A379-46C0-8791-FED2EDA2D37A}"/>
                </a:ext>
              </a:extLst>
            </p:cNvPr>
            <p:cNvSpPr/>
            <p:nvPr/>
          </p:nvSpPr>
          <p:spPr>
            <a:xfrm>
              <a:off x="2566767" y="5453974"/>
              <a:ext cx="458575" cy="437745"/>
            </a:xfrm>
            <a:prstGeom prst="ellipse">
              <a:avLst/>
            </a:prstGeom>
            <a:solidFill>
              <a:schemeClr val="l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3" name="Shape 241">
            <a:extLst>
              <a:ext uri="{FF2B5EF4-FFF2-40B4-BE49-F238E27FC236}">
                <a16:creationId xmlns:a16="http://schemas.microsoft.com/office/drawing/2014/main" id="{1591C06A-090F-4F0E-BD37-3D7A89089B40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62614" y="2304289"/>
            <a:ext cx="1682716" cy="13674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82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-2" y="0"/>
            <a:ext cx="12192001" cy="69078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Capabilities of the Lab - Hardware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DCD103-B612-4333-91C6-D95D9DA5DE7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1C87A5C-86B1-4151-AEAA-67AB45637210}" type="datetime1">
              <a:rPr lang="en-US" smtClean="0"/>
              <a:t>10/26/2017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1402E5-87AD-4B35-B776-4B947A3019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7F4E67-62D7-48A9-B383-4958E7A789DA}"/>
              </a:ext>
            </a:extLst>
          </p:cNvPr>
          <p:cNvSpPr/>
          <p:nvPr/>
        </p:nvSpPr>
        <p:spPr>
          <a:xfrm>
            <a:off x="0" y="663121"/>
            <a:ext cx="12192001" cy="59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/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5000" indent="-457200">
              <a:buFont typeface="+mj-lt"/>
              <a:buAutoNum type="arabicPeriod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“Quiet Box” - ETS Lindgren SD Acoustic Chamber</a:t>
            </a:r>
          </a:p>
          <a:p>
            <a:pPr marL="1149350" lvl="1" indent="-514350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Dimensions:</a:t>
            </a:r>
          </a:p>
          <a:p>
            <a:pPr marL="1606550" lvl="2" indent="-514350">
              <a:buClr>
                <a:srgbClr val="000000"/>
              </a:buClr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2ft X 2ft X 2ft</a:t>
            </a:r>
          </a:p>
          <a:p>
            <a:pPr marL="1149350" lvl="1" indent="-514350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Features: </a:t>
            </a:r>
          </a:p>
          <a:p>
            <a:pPr marL="1606550" lvl="2" indent="-514350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Testing Frequency &gt; 500 Hz</a:t>
            </a:r>
          </a:p>
          <a:p>
            <a:pPr marL="1606550" lvl="2" indent="-514350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AS-A504 Walls</a:t>
            </a:r>
          </a:p>
          <a:p>
            <a:pPr marL="1606550" lvl="2" indent="-514350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606550" lvl="2" indent="-514350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500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tx1"/>
                </a:solidFill>
              </a:rPr>
              <a:t>Beyerdynamic Measurement Microphone 1 (MM1)</a:t>
            </a:r>
          </a:p>
          <a:p>
            <a:pPr marL="177800"/>
            <a:r>
              <a:rPr lang="en-US" sz="2000" b="1" dirty="0">
                <a:solidFill>
                  <a:schemeClr val="tx1"/>
                </a:solidFill>
              </a:rPr>
              <a:t>      </a:t>
            </a:r>
            <a:r>
              <a:rPr lang="en-US" sz="1800" b="1" dirty="0">
                <a:solidFill>
                  <a:schemeClr val="tx1"/>
                </a:solidFill>
              </a:rPr>
              <a:t>Specifications:</a:t>
            </a:r>
            <a:endParaRPr lang="en-US" sz="2000" b="1" dirty="0"/>
          </a:p>
          <a:p>
            <a:pPr marL="1606550" lvl="2" indent="-514350"/>
            <a:r>
              <a:rPr lang="en-US" sz="1600" dirty="0"/>
              <a:t>Frequency Response: 20 Hz - 20,000 Hz</a:t>
            </a:r>
          </a:p>
          <a:p>
            <a:pPr marL="1606550" lvl="2" indent="-514350"/>
            <a:r>
              <a:rPr lang="en-US" sz="1600" dirty="0"/>
              <a:t>Omnidirectional Polar Pattern</a:t>
            </a:r>
            <a:endParaRPr lang="en-US" sz="1600" b="1" dirty="0"/>
          </a:p>
          <a:p>
            <a:pPr marL="1606550" lvl="2" indent="-514350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606550" lvl="2" indent="-514350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/>
            <a:r>
              <a:rPr lang="en-US" sz="2000" b="1" dirty="0"/>
              <a:t>3.    Avantone Mixcube Active Full-Range Reference Monitor</a:t>
            </a:r>
          </a:p>
          <a:p>
            <a:pPr marL="177800"/>
            <a:r>
              <a:rPr lang="en-US" sz="1800" b="1" dirty="0">
                <a:solidFill>
                  <a:schemeClr val="tx1"/>
                </a:solidFill>
              </a:rPr>
              <a:t>       Specifications:</a:t>
            </a:r>
            <a:endParaRPr lang="en-US" sz="2000" b="1" dirty="0">
              <a:solidFill>
                <a:schemeClr val="tx1"/>
              </a:solidFill>
            </a:endParaRPr>
          </a:p>
          <a:p>
            <a:pPr marL="177800"/>
            <a:r>
              <a:rPr lang="en-US" sz="2000" b="1" dirty="0">
                <a:solidFill>
                  <a:schemeClr val="tx1"/>
                </a:solidFill>
              </a:rPr>
              <a:t>	   </a:t>
            </a:r>
            <a:r>
              <a:rPr lang="en-US" sz="1600" dirty="0"/>
              <a:t>Frequency Response: 90 Hz - 17,000 Hz</a:t>
            </a:r>
          </a:p>
          <a:p>
            <a:pPr marL="177800"/>
            <a:r>
              <a:rPr lang="en-US" sz="1600" dirty="0"/>
              <a:t>                 Noise: S/N -113 dB</a:t>
            </a:r>
          </a:p>
          <a:p>
            <a:pPr marL="177800"/>
            <a:r>
              <a:rPr lang="en-US" sz="1600" dirty="0"/>
              <a:t>                 Sensitivity: .775 Vrms</a:t>
            </a:r>
          </a:p>
          <a:p>
            <a:pPr marL="1606550" lvl="2" indent="-514350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606550" lvl="2" indent="-514350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AA9D45-AAD5-440E-BF8D-537710972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429" y="3173868"/>
            <a:ext cx="3516083" cy="131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7959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642793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6985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Budget</a:t>
            </a:r>
          </a:p>
        </p:txBody>
      </p:sp>
      <p:pic>
        <p:nvPicPr>
          <p:cNvPr id="257" name="Shape 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1" y="642793"/>
            <a:ext cx="7177340" cy="607868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D57DC9-27B0-4204-A78A-7B957955C3BC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D19F236-523C-4961-8674-54A5495DA587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DE0BB3-0681-48A0-8005-FE555713B7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3373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-1" y="522515"/>
            <a:ext cx="12192000" cy="633548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7800" indent="0">
              <a:spcBef>
                <a:spcPts val="0"/>
              </a:spcBef>
              <a:buNone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78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4.   Agilent U8903A Audio Analyzer</a:t>
            </a:r>
          </a:p>
          <a:p>
            <a:pPr marL="1149350" lvl="1" indent="-514350">
              <a:spcBef>
                <a:spcPts val="0"/>
              </a:spcBef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What is it?</a:t>
            </a:r>
          </a:p>
          <a:p>
            <a:pPr marL="1606550" lvl="2" indent="-514350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An instrument that takes measurements of different Acoustic Metrics, such as, level, gain, noise, frequency response, distortion, and other acoustic metrics.</a:t>
            </a:r>
          </a:p>
          <a:p>
            <a:pPr marL="1606550" lvl="2" indent="-51435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606550" lvl="2" indent="-51435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9350" lvl="1" indent="-514350">
              <a:spcBef>
                <a:spcPts val="0"/>
              </a:spcBef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Specifications:</a:t>
            </a:r>
          </a:p>
          <a:p>
            <a:pPr marL="1606550" lvl="2" indent="-514350">
              <a:spcBef>
                <a:spcPts val="0"/>
              </a:spcBef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Generator:</a:t>
            </a:r>
          </a:p>
          <a:p>
            <a:pPr marL="2063750" lvl="3" indent="-51435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Frequency Range: 5 Hz to 80 KHz  +/- 0.0005 %</a:t>
            </a:r>
          </a:p>
          <a:p>
            <a:pPr marL="2063750" lvl="3" indent="-51435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Output Level Range: 0 V to 16 or 8 Vrms</a:t>
            </a:r>
          </a:p>
          <a:p>
            <a:pPr marL="2063750" lvl="3" indent="-51435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Waveforms: Sine, Square, Arbitrary, “Noise”</a:t>
            </a:r>
          </a:p>
          <a:p>
            <a:pPr marL="2063750" lvl="3" indent="-51435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63750" lvl="3" indent="-51435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606550" lvl="2" indent="-514350">
              <a:spcBef>
                <a:spcPts val="0"/>
              </a:spcBef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Analyzer:</a:t>
            </a:r>
          </a:p>
          <a:p>
            <a:pPr marL="2063750" lvl="3" indent="-51435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Frequency Range: 10 Hz to 100 KHz  +/- 0.0005 %</a:t>
            </a:r>
          </a:p>
          <a:p>
            <a:pPr marL="2063750" lvl="3" indent="-51435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Measurement Modes: AC Level, DC Level, SINAD,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063750" lvl="3" indent="-51435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 Level Range: &lt;1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uV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140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Vrms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+/- 1 %</a:t>
            </a:r>
          </a:p>
          <a:p>
            <a:pPr marL="2063750" lvl="3" indent="-51435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Audio Filters: Low Pass, High Pass, User-defined Filter</a:t>
            </a:r>
          </a:p>
          <a:p>
            <a:pPr marL="2063750" lvl="3" indent="-51435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9350" lvl="1" indent="-514350">
              <a:spcBef>
                <a:spcPts val="0"/>
              </a:spcBef>
            </a:pP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Features: </a:t>
            </a:r>
          </a:p>
          <a:p>
            <a:pPr marL="1606550" lvl="2" indent="-514350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RF Audio Testing Capabilities (Cellphone, Bluetooth,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092200" lvl="2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F5A5AB-89A4-4549-BA59-19954975A19E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85D2719-527A-4E76-87C4-760EAEB47241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DA9F91-3D40-456D-8620-7AE4403F35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Shape 104">
            <a:extLst>
              <a:ext uri="{FF2B5EF4-FFF2-40B4-BE49-F238E27FC236}">
                <a16:creationId xmlns:a16="http://schemas.microsoft.com/office/drawing/2014/main" id="{A2C028FC-25A1-42DC-8336-B2FA0E69DF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2" y="0"/>
            <a:ext cx="12192001" cy="69078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Capabilities of the Lab - Hardware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A358C2-F553-4B4A-BC12-5200F4ABFC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22569" r="-78" b="27944"/>
          <a:stretch/>
        </p:blipFill>
        <p:spPr>
          <a:xfrm>
            <a:off x="7471483" y="2180291"/>
            <a:ext cx="4304076" cy="159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030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-1" y="0"/>
            <a:ext cx="12192001" cy="704918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Capabilities of the Lab - Software</a:t>
            </a:r>
          </a:p>
        </p:txBody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-1" y="704918"/>
            <a:ext cx="12192001" cy="6278978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Modeling and Analytical Software</a:t>
            </a:r>
          </a:p>
          <a:p>
            <a:pPr lvl="1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COMSOL Multiphysics 5.3</a:t>
            </a:r>
          </a:p>
          <a:p>
            <a:pPr lvl="2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Acoustics Module</a:t>
            </a:r>
          </a:p>
          <a:p>
            <a:pPr lvl="2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Computational Fluid Dynamics (CFD) Module</a:t>
            </a:r>
          </a:p>
          <a:p>
            <a:pPr marL="1041400" lvl="2" indent="0">
              <a:spcBef>
                <a:spcPts val="0"/>
              </a:spcBef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MathWorks MATLAB R2017b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Hardware Control Software</a:t>
            </a:r>
          </a:p>
          <a:p>
            <a:pPr lvl="1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National Instruments LabVIEW 2017</a:t>
            </a:r>
          </a:p>
          <a:p>
            <a:pPr lvl="2">
              <a:spcBef>
                <a:spcPts val="0"/>
              </a:spcBef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Used to take measurements from the Audio Analyzer</a:t>
            </a:r>
          </a:p>
          <a:p>
            <a:pPr marL="1041400" lvl="2" indent="0">
              <a:spcBef>
                <a:spcPts val="0"/>
              </a:spcBef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41400" lvl="2" indent="0">
              <a:spcBef>
                <a:spcPts val="0"/>
              </a:spcBef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41400" lvl="2" indent="0">
              <a:spcBef>
                <a:spcPts val="0"/>
              </a:spcBef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Professional Digital Audio Workstation (DAW) </a:t>
            </a:r>
          </a:p>
          <a:p>
            <a:pPr lvl="1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Pro Tools 12.8</a:t>
            </a:r>
          </a:p>
          <a:p>
            <a:pPr lvl="2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Pro Tools is software designed for recording, editing, and producing audio files.</a:t>
            </a:r>
          </a:p>
          <a:p>
            <a:pPr lvl="2">
              <a:spcBef>
                <a:spcPts val="0"/>
              </a:spcBef>
            </a:pPr>
            <a:endParaRPr lang="en-US" b="1" dirty="0"/>
          </a:p>
        </p:txBody>
      </p:sp>
      <p:sp>
        <p:nvSpPr>
          <p:cNvPr id="4" name="AutoShape 2" descr="Image result for pro tools 12">
            <a:extLst>
              <a:ext uri="{FF2B5EF4-FFF2-40B4-BE49-F238E27FC236}">
                <a16:creationId xmlns:a16="http://schemas.microsoft.com/office/drawing/2014/main" id="{2EB2943D-50DB-461F-8D35-D738805F37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B4C0E3-B422-4D53-BE5E-0959CCB8882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AB78D28-0A91-4F83-883A-1FC104896239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432127-2A0C-4472-8648-A1A09CFA68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5732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-1" y="0"/>
            <a:ext cx="12192001" cy="704918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Experimental Lab Setup</a:t>
            </a:r>
          </a:p>
        </p:txBody>
      </p:sp>
      <p:sp>
        <p:nvSpPr>
          <p:cNvPr id="4" name="AutoShape 2" descr="Image result for pro tools 12">
            <a:extLst>
              <a:ext uri="{FF2B5EF4-FFF2-40B4-BE49-F238E27FC236}">
                <a16:creationId xmlns:a16="http://schemas.microsoft.com/office/drawing/2014/main" id="{2EB2943D-50DB-461F-8D35-D738805F37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B4C0E3-B422-4D53-BE5E-0959CCB88825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AB78D28-0A91-4F83-883A-1FC104896239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432127-2A0C-4472-8648-A1A09CFA68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F6EB75-0EDC-4E8A-94E0-E95CE80C4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515" y="945730"/>
            <a:ext cx="5924559" cy="52713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069" y="945730"/>
            <a:ext cx="4107328" cy="396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13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69565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Definition of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roblem and The Fan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0" y="821725"/>
            <a:ext cx="8979900" cy="4351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Fan makes noise.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Solution: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Remove the noise associated with the fan’s Resonance Frequencies.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Goal: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Develop acoustic metamaterials for that purpose.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Fan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Specifications:</a:t>
            </a:r>
          </a:p>
          <a:p>
            <a: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Fan Model: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D6025V12SH-03</a:t>
            </a:r>
          </a:p>
          <a:p>
            <a:pPr marL="6096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How many blades?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Seven</a:t>
            </a:r>
          </a:p>
        </p:txBody>
      </p:sp>
      <p:pic>
        <p:nvPicPr>
          <p:cNvPr id="112" name="Shape 112"/>
          <p:cNvPicPr preferRelativeResize="0"/>
          <p:nvPr/>
        </p:nvPicPr>
        <p:blipFill rotWithShape="1">
          <a:blip r:embed="rId7">
            <a:alphaModFix/>
          </a:blip>
          <a:srcRect l="4078" t="75812" r="3899" b="11026"/>
          <a:stretch/>
        </p:blipFill>
        <p:spPr>
          <a:xfrm>
            <a:off x="803745" y="5110188"/>
            <a:ext cx="10789920" cy="1737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 rotWithShape="1">
          <a:blip r:embed="rId7">
            <a:alphaModFix/>
          </a:blip>
          <a:srcRect l="3016" b="57688"/>
          <a:stretch/>
        </p:blipFill>
        <p:spPr>
          <a:xfrm>
            <a:off x="8891080" y="877541"/>
            <a:ext cx="3300919" cy="2439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12V_10sec">
            <a:hlinkClick r:id="" action="ppaction://media"/>
            <a:extLst>
              <a:ext uri="{FF2B5EF4-FFF2-40B4-BE49-F238E27FC236}">
                <a16:creationId xmlns:a16="http://schemas.microsoft.com/office/drawing/2014/main" id="{FDAA49BB-E590-4D3F-800E-62AC7B6FA9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932930" y="3969979"/>
            <a:ext cx="487363" cy="4873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068E3F-629B-4DDD-BB07-683DB2F0CB38}"/>
              </a:ext>
            </a:extLst>
          </p:cNvPr>
          <p:cNvSpPr txBox="1"/>
          <p:nvPr/>
        </p:nvSpPr>
        <p:spPr>
          <a:xfrm>
            <a:off x="5787665" y="4041765"/>
            <a:ext cx="1172521" cy="307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12 V Noise: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9AE44B-64FC-4709-A711-80259C9A7664}"/>
              </a:ext>
            </a:extLst>
          </p:cNvPr>
          <p:cNvSpPr txBox="1"/>
          <p:nvPr/>
        </p:nvSpPr>
        <p:spPr>
          <a:xfrm>
            <a:off x="7789510" y="4042138"/>
            <a:ext cx="2380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12 V Noise with 803 Tone:</a:t>
            </a:r>
          </a:p>
        </p:txBody>
      </p:sp>
      <p:pic>
        <p:nvPicPr>
          <p:cNvPr id="6" name="12v_withTone">
            <a:hlinkClick r:id="" action="ppaction://media"/>
            <a:extLst>
              <a:ext uri="{FF2B5EF4-FFF2-40B4-BE49-F238E27FC236}">
                <a16:creationId xmlns:a16="http://schemas.microsoft.com/office/drawing/2014/main" id="{FF64490F-E2AA-4C66-9958-41C43ADAF64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098586" y="3951972"/>
            <a:ext cx="487363" cy="487363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25C48-FFEB-463F-8C52-38C180D3BE31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D84D0DE-1B2F-4C52-8A30-B2D61EB72C78}" type="datetime1">
              <a:rPr lang="en-US" smtClean="0"/>
              <a:t>10/26/2017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1A995C-C8FB-491B-9951-8678CBD871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916D8A5C-9416-4409-9C30-5EE9865D232E}"/>
              </a:ext>
            </a:extLst>
          </p:cNvPr>
          <p:cNvSpPr/>
          <p:nvPr/>
        </p:nvSpPr>
        <p:spPr>
          <a:xfrm>
            <a:off x="554477" y="5595704"/>
            <a:ext cx="11039189" cy="41598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69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598774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Sources of 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Fan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Resonance</a:t>
            </a:r>
          </a:p>
        </p:txBody>
      </p:sp>
      <p:sp>
        <p:nvSpPr>
          <p:cNvPr id="127" name="Shape 127"/>
          <p:cNvSpPr txBox="1"/>
          <p:nvPr/>
        </p:nvSpPr>
        <p:spPr>
          <a:xfrm>
            <a:off x="193964" y="1030862"/>
            <a:ext cx="12192000" cy="612270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  <a:buChar char="●"/>
            </a:pPr>
            <a:r>
              <a:rPr lang="en-US" sz="2400" b="1" dirty="0"/>
              <a:t>Sources of Fan Resonance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en-US" sz="2000" b="1" dirty="0"/>
              <a:t>1.) Fan Rotation Frequency (SBRF)</a:t>
            </a:r>
          </a:p>
          <a:p>
            <a:pPr marL="1828800" lvl="0" indent="-381000" rtl="0">
              <a:spcBef>
                <a:spcPts val="0"/>
              </a:spcBef>
              <a:buSzPct val="100000"/>
              <a:buChar char="●"/>
            </a:pPr>
            <a:r>
              <a:rPr lang="en-US" sz="1800" dirty="0"/>
              <a:t>Fan RPM / 60 (s/min) = 7000 RPM / 60 (s/min) =    117 Hz</a:t>
            </a:r>
          </a:p>
          <a:p>
            <a:pPr lvl="0" rtl="0">
              <a:spcBef>
                <a:spcPts val="0"/>
              </a:spcBef>
              <a:buNone/>
            </a:pPr>
            <a:endParaRPr lang="en-US" sz="2400" dirty="0"/>
          </a:p>
          <a:p>
            <a:pPr lvl="0" rtl="0">
              <a:spcBef>
                <a:spcPts val="0"/>
              </a:spcBef>
              <a:buNone/>
            </a:pPr>
            <a:endParaRPr lang="en-US" sz="2400" dirty="0"/>
          </a:p>
          <a:p>
            <a:pPr lvl="0" rtl="0">
              <a:spcBef>
                <a:spcPts val="0"/>
              </a:spcBef>
              <a:buNone/>
            </a:pPr>
            <a:endParaRPr lang="en-US" sz="2400" dirty="0"/>
          </a:p>
          <a:p>
            <a:pPr lvl="0" rtl="0">
              <a:spcBef>
                <a:spcPts val="0"/>
              </a:spcBef>
              <a:buNone/>
            </a:pPr>
            <a:endParaRPr lang="en-US" sz="2400" dirty="0"/>
          </a:p>
          <a:p>
            <a:pPr lvl="0" rtl="0">
              <a:spcBef>
                <a:spcPts val="0"/>
              </a:spcBef>
              <a:buNone/>
            </a:pPr>
            <a:endParaRPr lang="en-US" sz="2400" dirty="0"/>
          </a:p>
          <a:p>
            <a:pPr marL="0" lvl="0" indent="457200" rtl="0">
              <a:spcBef>
                <a:spcPts val="0"/>
              </a:spcBef>
              <a:buNone/>
            </a:pPr>
            <a:endParaRPr lang="en-US" sz="2400" b="1" dirty="0"/>
          </a:p>
          <a:p>
            <a:pPr marL="0" lvl="0" indent="457200" rtl="0">
              <a:spcBef>
                <a:spcPts val="0"/>
              </a:spcBef>
              <a:buNone/>
            </a:pPr>
            <a:endParaRPr lang="en-US" sz="2400" b="1" dirty="0"/>
          </a:p>
          <a:p>
            <a:pPr marL="0" lvl="0" indent="457200" rtl="0">
              <a:spcBef>
                <a:spcPts val="0"/>
              </a:spcBef>
              <a:buNone/>
            </a:pPr>
            <a:r>
              <a:rPr lang="en-US" sz="2400" b="1" dirty="0"/>
              <a:t>2.) </a:t>
            </a:r>
            <a:r>
              <a:rPr lang="en-US" sz="2000" b="1" dirty="0"/>
              <a:t>Blade Pass Frequency (BPF)</a:t>
            </a:r>
          </a:p>
          <a:p>
            <a:pPr marL="1828800" lvl="0" indent="-381000" rtl="0">
              <a:spcBef>
                <a:spcPts val="0"/>
              </a:spcBef>
              <a:buSzPct val="100000"/>
              <a:buChar char="●"/>
            </a:pPr>
            <a:r>
              <a:rPr lang="en-US" sz="1800" dirty="0"/>
              <a:t>BPF = [( (No. of Blades) * Fan RPM) 60 (s/min)] = 817 Hz</a:t>
            </a:r>
          </a:p>
          <a:p>
            <a:pPr lvl="0" rtl="0">
              <a:spcBef>
                <a:spcPts val="0"/>
              </a:spcBef>
              <a:buNone/>
            </a:pPr>
            <a:endParaRPr sz="2400" dirty="0"/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graphicFrame>
        <p:nvGraphicFramePr>
          <p:cNvPr id="129" name="Shape 129"/>
          <p:cNvGraphicFramePr/>
          <p:nvPr>
            <p:extLst>
              <p:ext uri="{D42A27DB-BD31-4B8C-83A1-F6EECF244321}">
                <p14:modId xmlns:p14="http://schemas.microsoft.com/office/powerpoint/2010/main" val="3415843205"/>
              </p:ext>
            </p:extLst>
          </p:nvPr>
        </p:nvGraphicFramePr>
        <p:xfrm>
          <a:off x="408800" y="5527884"/>
          <a:ext cx="11374400" cy="457170"/>
        </p:xfrm>
        <a:graphic>
          <a:graphicData uri="http://schemas.openxmlformats.org/drawingml/2006/table">
            <a:tbl>
              <a:tblPr>
                <a:noFill/>
                <a:tableStyleId>{82773CCB-AF4E-4310-B44E-9A0B03CA2C3E}</a:tableStyleId>
              </a:tblPr>
              <a:tblGrid>
                <a:gridCol w="19744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79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53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29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/>
                        <a:t>BPF Harmonics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/>
                        <a:t>817 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 b="1"/>
                        <a:t>1634 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 b="1"/>
                        <a:t>2451 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 b="1" dirty="0"/>
                        <a:t>3268 Hz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D0A32CB9-084B-4590-9FAF-03FFC3607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8233" y="2029276"/>
            <a:ext cx="2809312" cy="1948571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B9365A-1CDA-448F-9D02-487F3CBCF3D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13AA1D2F-752F-420E-B8B3-7F6AEA0C2FDB}" type="datetime1">
              <a:rPr lang="en-US" smtClean="0"/>
              <a:t>10/26/2017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2DFD8-9652-4551-A176-A58CCE8396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07F5292-0119-41B4-A769-F4A08AFD0B2B}"/>
              </a:ext>
            </a:extLst>
          </p:cNvPr>
          <p:cNvCxnSpPr>
            <a:cxnSpLocks/>
          </p:cNvCxnSpPr>
          <p:nvPr/>
        </p:nvCxnSpPr>
        <p:spPr>
          <a:xfrm>
            <a:off x="3989962" y="3031564"/>
            <a:ext cx="142023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31F7C53-DD4C-4427-A0E2-1D578239CD89}"/>
              </a:ext>
            </a:extLst>
          </p:cNvPr>
          <p:cNvSpPr txBox="1"/>
          <p:nvPr/>
        </p:nvSpPr>
        <p:spPr>
          <a:xfrm>
            <a:off x="1949556" y="2831509"/>
            <a:ext cx="21595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Sleeve Bearing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0" y="0"/>
            <a:ext cx="12192000" cy="618836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Fan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oise Character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istics</a:t>
            </a:r>
          </a:p>
        </p:txBody>
      </p:sp>
      <p:graphicFrame>
        <p:nvGraphicFramePr>
          <p:cNvPr id="120" name="Shape 120"/>
          <p:cNvGraphicFramePr/>
          <p:nvPr>
            <p:extLst>
              <p:ext uri="{D42A27DB-BD31-4B8C-83A1-F6EECF244321}">
                <p14:modId xmlns:p14="http://schemas.microsoft.com/office/powerpoint/2010/main" val="3575853305"/>
              </p:ext>
            </p:extLst>
          </p:nvPr>
        </p:nvGraphicFramePr>
        <p:xfrm>
          <a:off x="342441" y="1576251"/>
          <a:ext cx="5055600" cy="4453445"/>
        </p:xfrm>
        <a:graphic>
          <a:graphicData uri="http://schemas.openxmlformats.org/drawingml/2006/table">
            <a:tbl>
              <a:tblPr>
                <a:noFill/>
                <a:tableStyleId>{82773CCB-AF4E-4310-B44E-9A0B03CA2C3E}</a:tableStyleId>
              </a:tblPr>
              <a:tblGrid>
                <a:gridCol w="65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9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3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491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Peak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 #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What is it?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Calculated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Measured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91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Fan Harm. #1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117 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115 Hz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91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-69850" rt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b="1" dirty="0">
                          <a:solidFill>
                            <a:schemeClr val="dk1"/>
                          </a:solidFill>
                        </a:rPr>
                        <a:t>BPF Harm. #1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817 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803 Hz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91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3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We aren’t sure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N/a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1377 Hz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91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b="1">
                          <a:solidFill>
                            <a:schemeClr val="dk1"/>
                          </a:solidFill>
                        </a:rPr>
                        <a:t>BPF Harm. #2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1634 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1606 Hz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91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b="1">
                          <a:solidFill>
                            <a:schemeClr val="dk1"/>
                          </a:solidFill>
                        </a:rPr>
                        <a:t>BPF Harm. #3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2451 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2408 Hz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91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b="1">
                          <a:solidFill>
                            <a:schemeClr val="dk1"/>
                          </a:solidFill>
                        </a:rPr>
                        <a:t>BPF Harm. #4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3268 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3209 Hz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4912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7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b="1">
                          <a:solidFill>
                            <a:schemeClr val="dk1"/>
                          </a:solidFill>
                        </a:rPr>
                        <a:t>BPF Harm. #5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4085 Hz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4011 Hz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21" name="Shape 121"/>
          <p:cNvPicPr preferRelativeResize="0"/>
          <p:nvPr/>
        </p:nvPicPr>
        <p:blipFill rotWithShape="1">
          <a:blip r:embed="rId3">
            <a:alphaModFix/>
          </a:blip>
          <a:srcRect l="3710" r="5561" b="1283"/>
          <a:stretch/>
        </p:blipFill>
        <p:spPr>
          <a:xfrm>
            <a:off x="5590004" y="1110120"/>
            <a:ext cx="6601996" cy="52462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9CD5E4-5F80-48C8-A4F4-3E765DC12E98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600DF520-6B93-480E-9B14-5023EED68652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9434B0-10AD-40CC-BB87-6AA910CFA8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0" y="1"/>
            <a:ext cx="12192000" cy="655782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Fan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4400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  <a:sym typeface="Calibri"/>
              </a:rPr>
              <a:t>oise – Peaks vs Voltage Table </a:t>
            </a:r>
          </a:p>
        </p:txBody>
      </p:sp>
      <p:graphicFrame>
        <p:nvGraphicFramePr>
          <p:cNvPr id="137" name="Shape 137"/>
          <p:cNvGraphicFramePr/>
          <p:nvPr>
            <p:extLst>
              <p:ext uri="{D42A27DB-BD31-4B8C-83A1-F6EECF244321}">
                <p14:modId xmlns:p14="http://schemas.microsoft.com/office/powerpoint/2010/main" val="1924178810"/>
              </p:ext>
            </p:extLst>
          </p:nvPr>
        </p:nvGraphicFramePr>
        <p:xfrm>
          <a:off x="1805710" y="1209347"/>
          <a:ext cx="7878618" cy="4364838"/>
        </p:xfrm>
        <a:graphic>
          <a:graphicData uri="http://schemas.openxmlformats.org/drawingml/2006/table">
            <a:tbl>
              <a:tblPr>
                <a:noFill/>
                <a:tableStyleId>{82773CCB-AF4E-4310-B44E-9A0B03CA2C3E}</a:tableStyleId>
              </a:tblPr>
              <a:tblGrid>
                <a:gridCol w="1510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78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45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46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123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860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938842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% of 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Spec Voltage 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(12 V)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Peak 1 (Hz)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(Measured)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Peak 2 (Hz)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(Measured)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Peak 1 (Hz)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(Calculated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Peak 2 (Hz)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(Calculated)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P2/P1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(Number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of  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400" b="1" u="sng" dirty="0"/>
                        <a:t>Blades = 7)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28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- 50% (6 V)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59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421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58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408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7.14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28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- 10% (10.8 V)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106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734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105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735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6.92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249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- 5% (11.4 V)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112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775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111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776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6.92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21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 (12 V)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115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803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117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817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6.98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2249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+ 5% (12.6 V)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120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832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123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858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6.93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928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+ 10% (13.2 V)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124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865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128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/>
                        <a:t>898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b="1" dirty="0"/>
                        <a:t>6.97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187BA0-F48D-4FB4-9E94-C2DDB5E8D1A7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379C46C-F222-4586-B139-E1D8A7F943D3}" type="datetime1">
              <a:rPr lang="en-US" smtClean="0"/>
              <a:t>10/26/2017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9D846-8EEE-48A9-BF7E-17D016CBAF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</TotalTime>
  <Words>1476</Words>
  <Application>Microsoft Office PowerPoint</Application>
  <PresentationFormat>Widescreen</PresentationFormat>
  <Paragraphs>352</Paragraphs>
  <Slides>20</Slides>
  <Notes>20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Cambria Math</vt:lpstr>
      <vt:lpstr>Office Theme</vt:lpstr>
      <vt:lpstr>Applications of Acoustic Metamaterials</vt:lpstr>
      <vt:lpstr>Capabilities of the Lab - Hardware</vt:lpstr>
      <vt:lpstr>Capabilities of the Lab - Hardware</vt:lpstr>
      <vt:lpstr>Capabilities of the Lab - Software</vt:lpstr>
      <vt:lpstr>Experimental Lab Setup</vt:lpstr>
      <vt:lpstr>Definition of the Problem and The Fan</vt:lpstr>
      <vt:lpstr>Sources of Fan Resonance</vt:lpstr>
      <vt:lpstr>Fan Noise Characteristics</vt:lpstr>
      <vt:lpstr>Fan Noise – Peaks vs Voltage Table </vt:lpstr>
      <vt:lpstr>Fan Noise- 1st Harmonic Peaks Graph </vt:lpstr>
      <vt:lpstr>Helmholtz Resonator</vt:lpstr>
      <vt:lpstr>Helmholtz Resonator Design</vt:lpstr>
      <vt:lpstr>Helmholtz Resonator Design</vt:lpstr>
      <vt:lpstr>Helmholtz Resonator with No Flow</vt:lpstr>
      <vt:lpstr>Helmholtz Resonator with No Flow</vt:lpstr>
      <vt:lpstr>Single Helmholtz Resonator with Flow</vt:lpstr>
      <vt:lpstr>Comsol Single Helmholtz Resonator with Flow</vt:lpstr>
      <vt:lpstr>Review of Peng and Zhang Model</vt:lpstr>
      <vt:lpstr>What are we going to do next?</vt:lpstr>
      <vt:lpstr>Budget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Applications of Acoustic Metamaterials</dc:title>
  <dc:creator>Ryan Christopher Hill</dc:creator>
  <cp:lastModifiedBy>Ryan Hill</cp:lastModifiedBy>
  <cp:revision>135</cp:revision>
  <dcterms:modified xsi:type="dcterms:W3CDTF">2017-10-26T14:40:57Z</dcterms:modified>
</cp:coreProperties>
</file>